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/>
  <p:notesSz cx="6858000" cy="9144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7" Target="slides/slide5.xml" Type="http://schemas.openxmlformats.org/officeDocument/2006/relationships/slide"/>
  <Relationship Id="rId6" Target="slides/slide4.xml" Type="http://schemas.openxmlformats.org/officeDocument/2006/relationships/slide"/>
  <Relationship Id="rId14" Target="slides/slide12.xml" Type="http://schemas.openxmlformats.org/officeDocument/2006/relationships/slide"/>
  <Relationship Id="rId13" Target="slides/slide11.xml" Type="http://schemas.openxmlformats.org/officeDocument/2006/relationships/slide"/>
  <Relationship Id="rId4" Target="slides/slide2.xml" Type="http://schemas.openxmlformats.org/officeDocument/2006/relationships/slide"/>
  <Relationship Id="rId3" Target="slides/slide1.xml" Type="http://schemas.openxmlformats.org/officeDocument/2006/relationships/slide"/>
  <Relationship Id="rId12" Target="slides/slide10.xml" Type="http://schemas.openxmlformats.org/officeDocument/2006/relationships/slide"/>
  <Relationship Id="rId10" Target="slides/slide8.xml" Type="http://schemas.openxmlformats.org/officeDocument/2006/relationships/slide"/>
  <Relationship Id="rId5" Target="slides/slide3.xml" Type="http://schemas.openxmlformats.org/officeDocument/2006/relationships/slide"/>
  <Relationship Id="rId11" Target="slides/slide9.xml" Type="http://schemas.openxmlformats.org/officeDocument/2006/relationships/slide"/>
  <Relationship Id="rId8" Target="slides/slide6.xml" Type="http://schemas.openxmlformats.org/officeDocument/2006/relationships/slide"/>
  <Relationship Id="rId2" Target="slideMasters/slideMaster1.xml" Type="http://schemas.openxmlformats.org/officeDocument/2006/relationships/slideMaster"/>
  <Relationship Id="rId9" Target="slides/slide7.xml" Type="http://schemas.openxmlformats.org/officeDocument/2006/relationships/slide"/>
  <Relationship Id="rId15" Target="tableStyles.xml" Type="http://schemas.openxmlformats.org/officeDocument/2006/relationships/tableStyles"/>
  <Relationship Id="rId1" Target="theme/theme1.xml" Type="http://schemas.openxmlformats.org/officeDocument/2006/relationships/them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51" name="GroupShape 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2" name="Shape 52"/>
          <p:cNvSpPr txBox="true"/>
          <p:nvPr isPhoto="false">
            <p:ph idx="0" type="title"/>
          </p:nvPr>
        </p:nvSpPr>
        <p:spPr>
          <a:xfrm flipH="false" flipV="false" rot="0"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3" name="Shape 53"/>
          <p:cNvSpPr txBox="true"/>
          <p:nvPr isPhoto="false">
            <p:ph idx="1" type="subTitle"/>
          </p:nvPr>
        </p:nvSpPr>
        <p:spPr>
          <a:xfrm flipH="false" flipV="false" rot="0"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lvl="1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54" name="Shape 5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55" name="Shape 5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6" name="Shape 5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22" name="GroupShape 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3" name="Shape 23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4" name="Shape 24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5" name="Shape 2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26" name="Shape 2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7" name="Shape 2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57" name="GroupShape 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8" name="Shape 58"/>
          <p:cNvSpPr txBox="true"/>
          <p:nvPr isPhoto="false">
            <p:ph idx="0" type="title"/>
          </p:nvPr>
        </p:nvSpPr>
        <p:spPr>
          <a:xfrm flipH="false" flipV="false" rot="0"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9" name="Shape 59"/>
          <p:cNvSpPr txBox="true"/>
          <p:nvPr isPhoto="false">
            <p:ph idx="1" type="body"/>
          </p:nvPr>
        </p:nvSpPr>
        <p:spPr>
          <a:xfrm flipH="false" flipV="false" rot="0"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0" name="Shape 6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61" name="Shape 6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2" name="Shape 6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2" name="Shape 72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algn="l" lvl="0">
              <a:defRPr b="true" cap="all" sz="4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xfrm flipH="false" flipV="false" rot="0"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0" name="Shape 1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11" name="Shape 1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2" name="Shape 1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28" name="GroupShape 2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9" name="Shape 2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0" name="Shape 3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31" name="Shape 3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2" name="Shape 3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44" name="GroupShape 4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5" name="Shape 4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6" name="Shape 46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7" name="Shape 47"/>
          <p:cNvSpPr txBox="true"/>
          <p:nvPr isPhoto="false">
            <p:ph idx="2" type="body"/>
          </p:nvPr>
        </p:nvSpPr>
        <p:spPr>
          <a:xfrm flipH="false" flipV="false" rot="0"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8" name="Shape 4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49" name="Shape 4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0" name="Shape 5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40" name="GroupShape 4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1" name="Shape 4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42" name="Shape 4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3" name="Shape 4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13" name="GroupShape 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" name="Shape 1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5" name="Shape 15"/>
          <p:cNvSpPr txBox="true"/>
          <p:nvPr isPhoto="false">
            <p:ph idx="1" type="body"/>
          </p:nvPr>
        </p:nvSpPr>
        <p:spPr>
          <a:xfrm flipH="false" flipV="false" rot="0"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6" name="Shape 16"/>
          <p:cNvSpPr txBox="true"/>
          <p:nvPr isPhoto="false">
            <p:ph idx="2" type="body"/>
          </p:nvPr>
        </p:nvSpPr>
        <p:spPr>
          <a:xfrm flipH="false" flipV="false" rot="0"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7" name="Shape 17"/>
          <p:cNvSpPr txBox="true"/>
          <p:nvPr isPhoto="false">
            <p:ph idx="3" type="body"/>
          </p:nvPr>
        </p:nvSpPr>
        <p:spPr>
          <a:xfrm flipH="false" flipV="false" rot="0"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8" name="Shape 18"/>
          <p:cNvSpPr txBox="true"/>
          <p:nvPr isPhoto="false">
            <p:ph idx="4" type="body"/>
          </p:nvPr>
        </p:nvSpPr>
        <p:spPr>
          <a:xfrm flipH="false" flipV="false" rot="0"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9" name="Shape 1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20" name="Shape 2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1" name="Shape 2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33" name="GroupShape 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4" name="Shape 34"/>
          <p:cNvSpPr txBox="true"/>
          <p:nvPr isPhoto="false">
            <p:ph idx="0" type="title"/>
          </p:nvPr>
        </p:nvSpPr>
        <p:spPr>
          <a:xfrm flipH="false" flipV="false" rot="0"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5" name="Shape 35"/>
          <p:cNvSpPr txBox="true"/>
          <p:nvPr isPhoto="false">
            <p:ph idx="1" type="body"/>
          </p:nvPr>
        </p:nvSpPr>
        <p:spPr>
          <a:xfrm flipH="false" flipV="false" rot="0"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6" name="Shape 36"/>
          <p:cNvSpPr txBox="true"/>
          <p:nvPr isPhoto="false">
            <p:ph idx="2" type="body"/>
          </p:nvPr>
        </p:nvSpPr>
        <p:spPr>
          <a:xfrm flipH="false" flipV="false" rot="0"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7" name="Shape 3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38" name="Shape 3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9" name="Shape 3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63" name="GroupShape 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4" name="Shape 64"/>
          <p:cNvSpPr txBox="true"/>
          <p:nvPr isPhoto="false">
            <p:ph idx="0" type="title"/>
          </p:nvPr>
        </p:nvSpPr>
        <p:spPr>
          <a:xfrm flipH="false" flipV="false" rot="0"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65" name="Shape 65"/>
          <p:cNvSpPr txBox="true"/>
          <p:nvPr isPhoto="false">
            <p:ph idx="1" type="body"/>
          </p:nvPr>
        </p:nvSpPr>
        <p:spPr>
          <a:xfrm flipH="false" flipV="false" rot="0"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66" name="Shape 66"/>
          <p:cNvSpPr txBox="true"/>
          <p:nvPr isPhoto="false">
            <p:ph idx="2" type="body"/>
          </p:nvPr>
        </p:nvSpPr>
        <p:spPr>
          <a:xfrm flipH="false" flipV="false" rot="0"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7" name="Shape 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27.08.2025</a:t>
            </a:r>
          </a:p>
        </p:txBody>
      </p:sp>
      <p:sp>
        <p:nvSpPr>
          <p:cNvPr hidden="false" id="68" name="Shape 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9" name="Shape 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5.xml" Type="http://schemas.openxmlformats.org/officeDocument/2006/relationships/slideLayout"/>
  <Relationship Id="rId1" Target="../theme/theme1.xml" Type="http://schemas.openxmlformats.org/officeDocument/2006/relationships/theme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8" Target="../slideLayouts/slideLayout7.xml" Type="http://schemas.openxmlformats.org/officeDocument/2006/relationships/slideLayout"/>
  <Relationship Id="rId4" Target="../slideLayouts/slideLayout3.xml" Type="http://schemas.openxmlformats.org/officeDocument/2006/relationships/slideLayout"/>
  <Relationship Id="rId11" Target="../slideLayouts/slideLayout10.xml" Type="http://schemas.openxmlformats.org/officeDocument/2006/relationships/slideLayout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5" Target="../slideLayouts/slideLayout4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27.08.2025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ctr" lvl="0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342900" lvl="0" marL="342900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algn="l" indent="-285750" lvl="1" marL="742950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1.jpeg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6" Target="../slideLayouts/slideLayout2.xml" Type="http://schemas.openxmlformats.org/officeDocument/2006/relationships/slideLayout"/>
  <Relationship Id="rId1" Target="../media/20.jpeg" Type="http://schemas.openxmlformats.org/officeDocument/2006/relationships/image"/>
  <Relationship Id="rId2" Target="../media/21.png" Type="http://schemas.openxmlformats.org/officeDocument/2006/relationships/image"/>
  <Relationship Id="rId3" Target="../media/22.png" Type="http://schemas.openxmlformats.org/officeDocument/2006/relationships/image"/>
  <Relationship Id="rId4" Target="../media/23.png" Type="http://schemas.openxmlformats.org/officeDocument/2006/relationships/image"/>
  <Relationship Id="rId5" Target="../media/24.png" Type="http://schemas.openxmlformats.org/officeDocument/2006/relationships/image"/>
</Relationships>

</file>

<file path=ppt/slides/_rels/slide11.xml.rels><?xml version="1.0" encoding="UTF-8" standalone="no" ?>
<Relationships xmlns="http://schemas.openxmlformats.org/package/2006/relationships">
  <Relationship Id="rId1" Target="../media/25.jpeg" Type="http://schemas.openxmlformats.org/officeDocument/2006/relationships/image"/>
  <Relationship Id="rId2" Target="../media/26.pn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12.xml.rels><?xml version="1.0" encoding="UTF-8" standalone="no" ?>
<Relationships xmlns="http://schemas.openxmlformats.org/package/2006/relationships">
  <Relationship Id="rId1" Target="../media/27.jpeg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media/2.jpeg" Type="http://schemas.openxmlformats.org/officeDocument/2006/relationships/image"/>
  <Relationship Id="rId2" Target="../media/3.jpe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media/4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media/5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media/6.jpeg" Type="http://schemas.openxmlformats.org/officeDocument/2006/relationships/image"/>
  <Relationship Id="rId2" Target="../media/7.png" Type="http://schemas.openxmlformats.org/officeDocument/2006/relationships/image"/>
  <Relationship Id="rId3" Target="../media/8.png" Type="http://schemas.openxmlformats.org/officeDocument/2006/relationships/image"/>
  <Relationship Id="rId4" Target="../slideLayouts/slideLayout2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media/9.jpeg" Type="http://schemas.openxmlformats.org/officeDocument/2006/relationships/image"/>
  <Relationship Id="rId2" Target="../media/10.png" Type="http://schemas.openxmlformats.org/officeDocument/2006/relationships/image"/>
  <Relationship Id="rId3" Target="../media/11.png" Type="http://schemas.openxmlformats.org/officeDocument/2006/relationships/image"/>
  <Relationship Id="rId4" Target="../slideLayouts/slideLayout2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media/12.jpeg" Type="http://schemas.openxmlformats.org/officeDocument/2006/relationships/image"/>
  <Relationship Id="rId2" Target="../media/13.png" Type="http://schemas.openxmlformats.org/officeDocument/2006/relationships/image"/>
  <Relationship Id="rId3" Target="../media/14.png" Type="http://schemas.openxmlformats.org/officeDocument/2006/relationships/image"/>
  <Relationship Id="rId4" Target="../slideLayouts/slideLayout2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media/15.jpeg" Type="http://schemas.openxmlformats.org/officeDocument/2006/relationships/image"/>
  <Relationship Id="rId2" Target="../media/16.png" Type="http://schemas.openxmlformats.org/officeDocument/2006/relationships/image"/>
  <Relationship Id="rId3" Target="../slideLayouts/slideLayout2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media/17.jpeg" Type="http://schemas.openxmlformats.org/officeDocument/2006/relationships/image"/>
  <Relationship Id="rId2" Target="../media/18.png" Type="http://schemas.openxmlformats.org/officeDocument/2006/relationships/image"/>
  <Relationship Id="rId3" Target="../media/19.png" Type="http://schemas.openxmlformats.org/officeDocument/2006/relationships/image"/>
  <Relationship Id="rId4" Target="../slideLayouts/slideLayout2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78" name="Picture 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" y="0"/>
            <a:ext cx="9143999" cy="6858000"/>
          </a:xfrm>
          <a:prstGeom prst="rect">
            <a:avLst/>
          </a:prstGeom>
        </p:spPr>
      </p:pic>
      <p:sp>
        <p:nvSpPr>
          <p:cNvPr hidden="false" id="79" name="Shape 79"/>
          <p:cNvSpPr txBox="true"/>
          <p:nvPr isPhoto="false">
            <p:ph idx="0" type="title"/>
          </p:nvPr>
        </p:nvSpPr>
        <p:spPr>
          <a:xfrm flipH="false" flipV="false" rot="0">
            <a:off x="755576" y="116632"/>
            <a:ext cx="7772400" cy="1470025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Частное дошкольное образовательное учреждение «РЖД детский сад № 71» </a:t>
            </a:r>
            <a:b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ст. Облучье</a:t>
            </a:r>
          </a:p>
        </p:txBody>
      </p:sp>
      <p:sp>
        <p:nvSpPr>
          <p:cNvPr hidden="false" id="80" name="Shape 80"/>
          <p:cNvSpPr txBox="true"/>
          <p:nvPr isPhoto="false">
            <p:ph idx="1" type="subTitle"/>
          </p:nvPr>
        </p:nvSpPr>
        <p:spPr>
          <a:xfrm flipH="false" flipV="false" rot="0">
            <a:off x="4932040" y="1916832"/>
            <a:ext cx="4183893" cy="2880320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«Создание серии  видеофильмов</a:t>
            </a:r>
          </a:p>
          <a:p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«Дети для детей о железнодорожных профессиях»</a:t>
            </a: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81" name="Shape 81"/>
          <p:cNvSpPr txBox="true"/>
          <p:nvPr isPhoto="false"/>
        </p:nvSpPr>
        <p:spPr>
          <a:xfrm flipH="false" flipV="false" rot="0">
            <a:off x="899592" y="5341858"/>
            <a:ext cx="7704857" cy="147732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Выполнила: Усачева Е.Н.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заместитель заведующего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ст. Облучье, 2025 г.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4" name="GroupShape 14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46" name="Picture 14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47" name="Shape 147"/>
          <p:cNvSpPr txBox="true"/>
          <p:nvPr isPhoto="false">
            <p:ph idx="0" type="title"/>
          </p:nvPr>
        </p:nvSpPr>
        <p:spPr>
          <a:xfrm flipH="false" flipV="false" rot="0">
            <a:off x="539552" y="274638"/>
            <a:ext cx="8147247" cy="55031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РЕЗУЛЬТАТ ПРОЕКТА</a:t>
            </a:r>
            <a:endParaRPr b="true" i="true" sz="2400">
              <a:solidFill>
                <a:srgbClr val="0070C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hidden="false" id="149" name="Picture 149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386495" y="1198867"/>
            <a:ext cx="4116732" cy="2626811"/>
          </a:xfrm>
          <a:prstGeom prst="rect">
            <a:avLst/>
          </a:prstGeom>
        </p:spPr>
      </p:pic>
      <p:pic>
        <p:nvPicPr>
          <p:cNvPr hidden="false" id="151" name="Picture 151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4883394" y="3543483"/>
            <a:ext cx="3784821" cy="2568156"/>
          </a:xfrm>
          <a:prstGeom prst="rect">
            <a:avLst/>
          </a:prstGeom>
        </p:spPr>
      </p:pic>
      <p:pic>
        <p:nvPicPr>
          <p:cNvPr hidden="false" id="153" name="Picture 153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377336" y="2838266"/>
            <a:ext cx="1000125" cy="1000125"/>
          </a:xfrm>
          <a:prstGeom prst="rect">
            <a:avLst/>
          </a:prstGeom>
          <a:ln>
            <a:noFill/>
          </a:ln>
        </p:spPr>
      </p:pic>
      <p:pic>
        <p:nvPicPr>
          <p:cNvPr hidden="false" id="155" name="Picture 155"/>
          <p:cNvPicPr preferRelativeResize="true"/>
          <p:nvPr isPhoto="false"/>
        </p:nvPicPr>
        <p:blipFill>
          <a:blip r:embed="rId5"/>
          <a:stretch/>
        </p:blipFill>
        <p:spPr>
          <a:xfrm flipH="false" flipV="false" rot="0">
            <a:off x="4892552" y="5256151"/>
            <a:ext cx="847725" cy="847725"/>
          </a:xfrm>
          <a:prstGeom prst="rect">
            <a:avLst/>
          </a:prstGeom>
        </p:spPr>
      </p:pic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6" name="GroupShape 15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8" name="Picture 15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pic>
        <p:nvPicPr>
          <p:cNvPr hidden="false" id="160" name="Picture 160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0" y="841375"/>
            <a:ext cx="9144000" cy="5175250"/>
          </a:xfrm>
          <a:prstGeom prst="rect">
            <a:avLst/>
          </a:prstGeom>
        </p:spPr>
      </p:pic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1" name="GroupShape 16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63" name="Picture 16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" y="0"/>
            <a:ext cx="9143999" cy="6858000"/>
          </a:xfrm>
          <a:prstGeom prst="rect">
            <a:avLst/>
          </a:prstGeom>
        </p:spPr>
      </p:pic>
      <p:sp>
        <p:nvSpPr>
          <p:cNvPr hidden="false" id="164" name="Shape 164"/>
          <p:cNvSpPr txBox="true"/>
          <p:nvPr isPhoto="false">
            <p:ph idx="0" type="title"/>
          </p:nvPr>
        </p:nvSpPr>
        <p:spPr>
          <a:xfrm flipH="false" flipV="false" rot="0">
            <a:off x="755576" y="116632"/>
            <a:ext cx="7772400" cy="1470025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Частное дошкольное образовательное учреждение «РЖД детский сад № 71 » </a:t>
            </a:r>
            <a:b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2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ст. Облучье</a:t>
            </a:r>
          </a:p>
        </p:txBody>
      </p:sp>
      <p:sp>
        <p:nvSpPr>
          <p:cNvPr hidden="false" id="165" name="Shape 165"/>
          <p:cNvSpPr txBox="true"/>
          <p:nvPr isPhoto="false">
            <p:ph idx="1" type="subTitle"/>
          </p:nvPr>
        </p:nvSpPr>
        <p:spPr>
          <a:xfrm flipH="false" flipV="false" rot="0">
            <a:off x="4932040" y="1916832"/>
            <a:ext cx="4183893" cy="2880320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«Создание  видеофильмов </a:t>
            </a:r>
          </a:p>
          <a:p>
            <a:r>
              <a:rPr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«Дети для детей о железнодорожных профессиях»                               </a:t>
            </a: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endParaRPr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sz="20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166" name="Shape 166"/>
          <p:cNvSpPr txBox="true"/>
          <p:nvPr isPhoto="false"/>
        </p:nvSpPr>
        <p:spPr>
          <a:xfrm flipH="false" flipV="false" rot="0">
            <a:off x="899592" y="5341858"/>
            <a:ext cx="7704857" cy="147732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Выполнила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Усачева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Е.Н.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заместитель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заведующего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 indent="0" marL="0"/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Облучье</a:t>
            </a:r>
            <a:r>
              <a:rPr sz="180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2025 г.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2" name="GroupShape 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84" name="Picture 8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85" name="Shape 85"/>
          <p:cNvSpPr txBox="true"/>
          <p:nvPr isPhoto="false">
            <p:ph idx="0" type="title"/>
          </p:nvPr>
        </p:nvSpPr>
        <p:spPr>
          <a:xfrm flipH="false" flipV="false" rot="0">
            <a:off x="597144" y="264685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3520"/>
            </a:pPr>
            <a:r>
              <a:rPr b="true" i="true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ДЕТИ ДЛЯ ДЕТЕЙ О ЖЕЛЕЗНОДОРОЖНЫХ ПРОФЕССИЯХ</a:t>
            </a:r>
            <a:r>
              <a:rPr b="true" i="true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b="true" sz="200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hidden="false" id="86" name="Shape 86"/>
          <p:cNvSpPr txBox="true"/>
          <p:nvPr isPhoto="false">
            <p:ph idx="1" type="body"/>
          </p:nvPr>
        </p:nvSpPr>
        <p:spPr>
          <a:xfrm flipH="false" flipV="false" rot="0">
            <a:off x="395536" y="1417638"/>
            <a:ext cx="8291263" cy="5323730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indent="0" lvl="0" marL="0">
              <a:spcBef>
                <a:spcPts val="1000"/>
              </a:spcBef>
              <a:buNone/>
            </a:pPr>
            <a:endParaRPr sz="2400">
              <a:solidFill>
                <a:srgbClr val="0070C0"/>
              </a:solidFill>
              <a:latin typeface="Times New Roman"/>
              <a:ea typeface="Times New Roman"/>
              <a:cs typeface="Times New Roman"/>
            </a:endParaRPr>
          </a:p>
          <a:p>
            <a:pPr indent="0" lvl="0" marL="0">
              <a:spcBef>
                <a:spcPts val="1000"/>
              </a:spcBef>
              <a:buNone/>
            </a:pPr>
            <a:r>
              <a:rPr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                                         Цель проекта: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Развитие ранней профориентации детей дошкольного возраста посредством создания серии видеороликов о профессиях железнодорожного транспорта.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</a:pPr>
            <a:endParaRPr sz="2600"/>
          </a:p>
        </p:txBody>
      </p:sp>
      <p:pic>
        <p:nvPicPr>
          <p:cNvPr hidden="false" id="88" name="Picture 88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4982442" y="3172968"/>
            <a:ext cx="2623785" cy="3483864"/>
          </a:xfrm>
          <a:prstGeom prst="roundRect">
            <a:avLst>
              <a:gd fmla="val 16667" name="adj"/>
            </a:avLst>
          </a:prstGeom>
          <a:ln>
            <a:noFill/>
          </a:ln>
        </p:spPr>
      </p:pic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9" name="GroupShape 8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91" name="Picture 9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832" y="-10074"/>
            <a:ext cx="9149439" cy="6858000"/>
          </a:xfrm>
          <a:prstGeom prst="rect">
            <a:avLst/>
          </a:prstGeom>
        </p:spPr>
      </p:pic>
      <p:sp>
        <p:nvSpPr>
          <p:cNvPr hidden="false" id="92" name="Shape 92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3520"/>
            </a:pPr>
            <a:r>
              <a:rPr b="true" i="true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ДЕТИ ДЛЯ ДЕТЕЙ О ЖЕЛЕЗНОДОРОЖНЫХ ПРОФЕССИЯХ</a:t>
            </a:r>
            <a:r>
              <a:rPr b="true" i="true" sz="2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b="true" sz="2000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hidden="false" id="93" name="Shape 93"/>
          <p:cNvSpPr txBox="true"/>
          <p:nvPr isPhoto="false">
            <p:ph idx="1" type="body"/>
          </p:nvPr>
        </p:nvSpPr>
        <p:spPr>
          <a:xfrm flipH="false" flipV="false" rot="0">
            <a:off x="175846" y="1217185"/>
            <a:ext cx="8163041" cy="5232144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 indent="0" marL="0">
              <a:buNone/>
            </a:pPr>
            <a:r>
              <a:rPr sz="2800">
                <a:latin typeface="Times New Roman"/>
                <a:ea typeface="Times New Roman"/>
                <a:cs typeface="Times New Roman"/>
              </a:rPr>
              <a:t>Задачи</a:t>
            </a:r>
            <a:r>
              <a:rPr sz="2800">
                <a:latin typeface="Times New Roman"/>
                <a:ea typeface="Times New Roman"/>
                <a:cs typeface="Times New Roman"/>
              </a:rPr>
              <a:t>: </a:t>
            </a:r>
          </a:p>
          <a:p>
            <a:pPr lvl="0">
              <a:spcBef>
                <a:spcPts val="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Развивать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кругозор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воспитанников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формировать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познавательную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активность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способствовать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развитию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интереса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стремления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детей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к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профессионально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трудовой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sz="2000">
              <a:latin typeface="Times New Roman"/>
              <a:ea typeface="Times New Roman"/>
              <a:cs typeface="Times New Roman"/>
            </a:endParaRPr>
          </a:p>
          <a:p>
            <a:pPr lvl="0">
              <a:spcBef>
                <a:spcPts val="0"/>
              </a:spcBef>
              <a:buFont typeface="Wingdings"/>
              <a:buChar char="v"/>
            </a:pP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Формировать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у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детей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представления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о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профессиях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железнодорожного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транспорта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орудиях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труда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трудовых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действиях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развивать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интерес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к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профессиям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родителей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</a:endParaRPr>
          </a:p>
          <a:p>
            <a:pPr lvl="0">
              <a:spcBef>
                <a:spcPts val="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Научить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педагогов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создавать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видеоролики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детей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ознакомлению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профессиями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железнодорожного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транспорта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участием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самих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детей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000"/>
          </a:p>
          <a:p>
            <a:pPr lvl="0">
              <a:spcBef>
                <a:spcPts val="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Вовлекать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родителей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совместную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деятельность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ребенком</a:t>
            </a:r>
            <a:r>
              <a:rPr sz="26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условиях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семьи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детского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сада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000"/>
          </a:p>
          <a:p>
            <a:pPr>
              <a:spcBef>
                <a:spcPts val="0"/>
              </a:spcBef>
              <a:buFont typeface="Wingdings"/>
              <a:buChar char="v"/>
            </a:pP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Развивать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эмоционально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положительное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отношение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ребенка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к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профессиональному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миру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людей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умение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работать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малых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проектных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группах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реализовывать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собственный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замысел</a:t>
            </a:r>
            <a:r>
              <a:rPr sz="20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600"/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4" name="GroupShape 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96" name="Picture 9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-5439" y="0"/>
            <a:ext cx="9149439" cy="6858000"/>
          </a:xfrm>
          <a:prstGeom prst="rect">
            <a:avLst/>
          </a:prstGeom>
        </p:spPr>
      </p:pic>
      <p:sp>
        <p:nvSpPr>
          <p:cNvPr hidden="false" id="97" name="Shape 9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3520"/>
            </a:pPr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РЕАЛИЗАЦИЯ  ПРОЕКТА</a:t>
            </a:r>
            <a:endParaRPr b="true" sz="2400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hidden="false" id="98" name="Shape 98"/>
          <p:cNvSpPr txBox="true"/>
          <p:nvPr isPhoto="false">
            <p:ph idx="1" type="body"/>
          </p:nvPr>
        </p:nvSpPr>
        <p:spPr>
          <a:xfrm flipH="false" flipV="false" rot="0">
            <a:off x="93418" y="1345406"/>
            <a:ext cx="8291263" cy="5323730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ctr" indent="0" marL="0">
              <a:buNone/>
            </a:pPr>
          </a:p>
          <a:p>
            <a:pPr algn="ctr" indent="0" marL="0">
              <a:buNone/>
            </a:pPr>
            <a:endParaRPr sz="2600"/>
          </a:p>
        </p:txBody>
      </p:sp>
      <p:sp>
        <p:nvSpPr>
          <p:cNvPr hidden="false" id="99" name="Shape 99"/>
          <p:cNvSpPr txBox="false"/>
          <p:nvPr isPhoto="false"/>
        </p:nvSpPr>
        <p:spPr>
          <a:xfrm flipH="false" flipV="false" rot="0">
            <a:off x="597144" y="1931560"/>
            <a:ext cx="2976020" cy="196001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 bIns="45720" lIns="91440" rIns="91440" tIns="45720">
            <a:no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indent="0" marL="0">
              <a:buNone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направление – </a:t>
            </a:r>
          </a:p>
          <a:p>
            <a:pPr algn="ctr" indent="0" marL="0">
              <a:buNone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работа с детьми.</a:t>
            </a:r>
          </a:p>
        </p:txBody>
      </p:sp>
      <p:sp>
        <p:nvSpPr>
          <p:cNvPr hidden="false" id="100" name="Shape 100"/>
          <p:cNvSpPr txBox="false"/>
          <p:nvPr isPhoto="false"/>
        </p:nvSpPr>
        <p:spPr>
          <a:xfrm flipH="false" flipV="false" rot="0">
            <a:off x="5359644" y="2032305"/>
            <a:ext cx="2994156" cy="197754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 bIns="46800" lIns="90000" rIns="90000" tIns="46800" vert="horz" wrap="square">
            <a:no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indent="0" marL="0">
              <a:buNone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направление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работа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родителями</a:t>
            </a: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</p:txBody>
      </p:sp>
      <p:sp>
        <p:nvSpPr>
          <p:cNvPr hidden="false" id="101" name="Shape 101"/>
          <p:cNvSpPr txBox="false"/>
          <p:nvPr isPhoto="false"/>
        </p:nvSpPr>
        <p:spPr>
          <a:xfrm flipH="false" flipV="false" rot="0">
            <a:off x="2987553" y="4047209"/>
            <a:ext cx="2975839" cy="207829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bg1">
                <a:lumMod val="65000"/>
              </a:schemeClr>
            </a:solidFill>
            <a:prstDash val="solid"/>
          </a:ln>
        </p:spPr>
        <p:txBody>
          <a:bodyPr anchor="ctr" bIns="46800" lIns="90000" rIns="90000" tIns="46800" vert="horz" wrap="square">
            <a:no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 направление - </a:t>
            </a:r>
          </a:p>
          <a:p>
            <a:pPr algn="ctr">
              <a:buNone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сетевое</a:t>
            </a:r>
          </a:p>
          <a:p>
            <a:pPr algn="ctr">
              <a:buNone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взаимодействие</a:t>
            </a:r>
          </a:p>
        </p:txBody>
      </p:sp>
      <p:sp>
        <p:nvSpPr>
          <p:cNvPr hidden="false" id="102" name="Shape 102"/>
          <p:cNvSpPr txBox="false"/>
          <p:nvPr isPhoto="false"/>
        </p:nvSpPr>
        <p:spPr>
          <a:xfrm flipH="true" flipV="false" rot="0">
            <a:off x="2602889" y="1162233"/>
            <a:ext cx="1776777" cy="677738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prstDash val="solid"/>
            <a:headEnd len="med" type="none" w="med"/>
            <a:tailEnd len="med" type="arrow" w="med"/>
          </a:ln>
        </p:spPr>
        <p:txBody>
          <a:bodyPr anchor="t" bIns="45720" lIns="45720" rIns="45720" tIns="45720">
            <a:no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</a:p>
        </p:txBody>
      </p:sp>
      <p:sp>
        <p:nvSpPr>
          <p:cNvPr hidden="false" id="103" name="Shape 103"/>
          <p:cNvSpPr txBox="false"/>
          <p:nvPr isPhoto="false"/>
        </p:nvSpPr>
        <p:spPr>
          <a:xfrm flipH="false" flipV="false" rot="0">
            <a:off x="4425461" y="1162233"/>
            <a:ext cx="1318845" cy="787644"/>
          </a:xfrm>
          <a:prstGeom prst="line">
            <a:avLst/>
          </a:prstGeom>
          <a:noFill/>
          <a:ln w="79375">
            <a:solidFill>
              <a:schemeClr val="bg1">
                <a:lumMod val="50000"/>
              </a:schemeClr>
            </a:solidFill>
            <a:prstDash val="solid"/>
            <a:headEnd len="med" type="none" w="med"/>
            <a:tailEnd len="med" type="arrow" w="med"/>
          </a:ln>
        </p:spPr>
        <p:txBody>
          <a:bodyPr anchor="t" bIns="45720" lIns="45720" rIns="45720" tIns="45720">
            <a:no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</a:p>
        </p:txBody>
      </p:sp>
      <p:sp>
        <p:nvSpPr>
          <p:cNvPr hidden="false" id="104" name="Shape 104"/>
          <p:cNvSpPr txBox="false"/>
          <p:nvPr isPhoto="false"/>
        </p:nvSpPr>
        <p:spPr>
          <a:xfrm flipH="false" flipV="false" rot="0">
            <a:off x="4397986" y="1134757"/>
            <a:ext cx="45792" cy="2674326"/>
          </a:xfrm>
          <a:prstGeom prst="line">
            <a:avLst/>
          </a:prstGeom>
          <a:noFill/>
          <a:ln w="79375">
            <a:solidFill>
              <a:schemeClr val="bg1">
                <a:lumMod val="50000"/>
              </a:schemeClr>
            </a:solidFill>
            <a:prstDash val="solid"/>
            <a:headEnd len="med" type="none" w="med"/>
            <a:tailEnd len="med" type="arrow" w="med"/>
          </a:ln>
        </p:spPr>
        <p:txBody>
          <a:bodyPr anchor="t" bIns="45720" lIns="45720" rIns="45720" tIns="45720">
            <a:noAutofit/>
          </a:bodyPr>
          <a:lstStyle>
            <a:defPPr/>
            <a:lvl1pPr algn="l" indent="0" lvl="0" mar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</a:p>
        </p:txBody>
      </p:sp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5" name="GroupShape 1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07" name="Picture 10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08" name="Shape 108"/>
          <p:cNvSpPr txBox="true"/>
          <p:nvPr isPhoto="false">
            <p:ph idx="0" type="title"/>
          </p:nvPr>
        </p:nvSpPr>
        <p:spPr>
          <a:xfrm flipH="false" flipV="false" rot="0">
            <a:off x="755576" y="274638"/>
            <a:ext cx="7931223" cy="634082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3520"/>
            </a:pPr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РАБОТА С ДЕТЬМИ</a:t>
            </a:r>
            <a:endParaRPr b="true" sz="2400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hidden="false" id="109" name="Shape 109"/>
          <p:cNvSpPr txBox="true"/>
          <p:nvPr isPhoto="false">
            <p:ph idx="1" type="body"/>
          </p:nvPr>
        </p:nvSpPr>
        <p:spPr>
          <a:xfrm flipH="false" flipV="false" rot="0">
            <a:off x="395536" y="908720"/>
            <a:ext cx="8291263" cy="5832646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Экскурсии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предприятия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ж/д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транспорта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Экскурсия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вокзал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экскурсия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локомотивное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депо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в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учебный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класс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ТЧ-1;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Образовательная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деятельность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Викторина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Знатоки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профессий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ж\д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транспорта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»,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Квест-игра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пути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железнодорожном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будь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предельно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осторожным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»;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Путешествие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ж\д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профессиям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Поздравление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работников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ТЧ-1 с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Днем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машиниста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с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Днем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железнодорожника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Флешмоб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Сквозь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просторы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мчится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поезд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Участие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мясячнике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Уступи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дорогу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поездам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Беседы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с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детьми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: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родителей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»,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Правила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поведения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детей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ж\д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транспорте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 indent="0" marL="0">
              <a:buNone/>
            </a:pPr>
            <a:endParaRPr sz="2600"/>
          </a:p>
        </p:txBody>
      </p:sp>
      <p:pic>
        <p:nvPicPr>
          <p:cNvPr hidden="false" id="111" name="Picture 11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652721" y="1061488"/>
            <a:ext cx="2983404" cy="2242884"/>
          </a:xfrm>
          <a:prstGeom prst="roundRect">
            <a:avLst>
              <a:gd fmla="val 16667" name="adj"/>
            </a:avLst>
          </a:prstGeom>
          <a:ln>
            <a:noFill/>
          </a:ln>
        </p:spPr>
      </p:pic>
      <p:pic>
        <p:nvPicPr>
          <p:cNvPr hidden="false" id="113" name="Picture 113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890846" y="3607593"/>
            <a:ext cx="2184641" cy="2922519"/>
          </a:xfrm>
          <a:prstGeom prst="roundRect">
            <a:avLst>
              <a:gd fmla="val 16667" name="adj"/>
            </a:avLst>
          </a:prstGeom>
          <a:ln>
            <a:noFill/>
          </a:ln>
        </p:spPr>
      </p:pic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4" name="GroupShape 1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16" name="Picture 11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17" name="Shape 117"/>
          <p:cNvSpPr txBox="true"/>
          <p:nvPr isPhoto="false">
            <p:ph idx="0" type="title"/>
          </p:nvPr>
        </p:nvSpPr>
        <p:spPr>
          <a:xfrm flipH="false" flipV="false" rot="0">
            <a:off x="755576" y="274638"/>
            <a:ext cx="7931223" cy="634082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3520"/>
            </a:pPr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РАБОТА С ДЕТЬМИ</a:t>
            </a:r>
            <a:endParaRPr b="true" sz="2400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pic>
        <p:nvPicPr>
          <p:cNvPr hidden="false" id="119" name="Picture 119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102577" y="942425"/>
            <a:ext cx="5768672" cy="3624102"/>
          </a:xfrm>
          <a:prstGeom prst="rect">
            <a:avLst/>
          </a:prstGeom>
        </p:spPr>
      </p:pic>
      <p:pic>
        <p:nvPicPr>
          <p:cNvPr hidden="false" id="121" name="Picture 121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002456" y="3598435"/>
            <a:ext cx="4035592" cy="3062812"/>
          </a:xfrm>
          <a:prstGeom prst="rect">
            <a:avLst/>
          </a:prstGeom>
        </p:spPr>
      </p:pic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2" name="GroupShape 1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24" name="Picture 12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25" name="Shape 125"/>
          <p:cNvSpPr txBox="true"/>
          <p:nvPr isPhoto="false">
            <p:ph idx="0" type="title"/>
          </p:nvPr>
        </p:nvSpPr>
        <p:spPr>
          <a:xfrm flipH="false" flipV="false" rot="0">
            <a:off x="755576" y="274638"/>
            <a:ext cx="7931223" cy="778098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РАБОТА С РОДИТЕЛЯМИ</a:t>
            </a:r>
            <a:endParaRPr sz="2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126" name="Shape 126"/>
          <p:cNvSpPr txBox="true"/>
          <p:nvPr isPhoto="false">
            <p:ph idx="1" type="body"/>
          </p:nvPr>
        </p:nvSpPr>
        <p:spPr>
          <a:xfrm flipH="false" flipV="false" rot="0">
            <a:off x="395536" y="1052736"/>
            <a:ext cx="8291263" cy="507342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Фотовыставка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«Мои родители железнодорожники»;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Участие родителей в создании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 видеороликов о своих рабочих местах;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Оформление  родительских уголков по теме: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«Профориентационная работа с детьми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 дошкольного возраста», «Расскажите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 ребенку о своей профессии»;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Помощь родителей в организации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«Железнодорожных уголков»;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Участие родителей в акциях, конкурсах;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Участие в озеленении участка.</a:t>
            </a:r>
          </a:p>
          <a:p>
            <a:endParaRPr b="true" sz="1800">
              <a:solidFill>
                <a:srgbClr val="000000">
                  <a:lumMod val="75000"/>
                  <a:lumOff val="25000"/>
                </a:srgbClr>
              </a:solidFill>
              <a:latin typeface="Trebuchet MS"/>
              <a:ea typeface="Trebuchet MS"/>
              <a:cs typeface="Trebuchet MS"/>
            </a:endParaRPr>
          </a:p>
        </p:txBody>
      </p:sp>
      <p:pic>
        <p:nvPicPr>
          <p:cNvPr hidden="false" id="128" name="Picture 128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459774" y="3560818"/>
            <a:ext cx="1827994" cy="3297182"/>
          </a:xfrm>
          <a:prstGeom prst="rect">
            <a:avLst/>
          </a:prstGeom>
        </p:spPr>
      </p:pic>
      <p:sp>
        <p:nvSpPr>
          <p:cNvPr hidden="false" id="129" name="Shape 129"/>
          <p:cNvSpPr txBox="false"/>
          <p:nvPr isPhoto="false"/>
        </p:nvSpPr>
        <p:spPr>
          <a:xfrm flipH="false" flipV="false" rot="0">
            <a:off x="6775778" y="567768"/>
            <a:ext cx="2306557" cy="3075408"/>
          </a:xfrm>
          <a:prstGeom prst="rect">
            <a:avLst/>
          </a:prstGeom>
          <a:blipFill>
            <a:blip r:embed="rId3"/>
            <a:stretch/>
          </a:blipFill>
        </p:spPr>
        <p:txBody>
          <a:bodyPr bIns="45720" lIns="91440" rIns="91440" tIns="45720">
            <a:noAutofit/>
          </a:bodyPr>
          <a:p>
            <a:pPr algn="r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0" name="GroupShape 13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32" name="Picture 13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33" name="Shape 133"/>
          <p:cNvSpPr txBox="true"/>
          <p:nvPr isPhoto="false">
            <p:ph idx="0" type="title"/>
          </p:nvPr>
        </p:nvSpPr>
        <p:spPr>
          <a:xfrm flipH="false" flipV="false" rot="0">
            <a:off x="755576" y="274638"/>
            <a:ext cx="7931223" cy="778098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СЕТЕВОЕ  ВЗАИМОДЕЙСТВИЕ</a:t>
            </a:r>
            <a:endParaRPr sz="2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134" name="Shape 134"/>
          <p:cNvSpPr txBox="true"/>
          <p:nvPr isPhoto="false">
            <p:ph idx="1" type="body"/>
          </p:nvPr>
        </p:nvSpPr>
        <p:spPr>
          <a:xfrm flipH="false" flipV="false" rot="0">
            <a:off x="395536" y="1052736"/>
            <a:ext cx="8291263" cy="5073427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Беседа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Железная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дорога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дети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с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участием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инспектора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отдела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полиции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Горбачевой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Л.В.;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Рассказ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машиниста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инструктора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Шепелева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А.В.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о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профессии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– «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машинист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электровоза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»;</a:t>
            </a:r>
            <a:endParaRPr sz="1800">
              <a:solidFill>
                <a:srgbClr val="000000">
                  <a:lumMod val="75000"/>
                  <a:lumOff val="25000"/>
                </a:srgbClr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Беседа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со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специалистом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ОТ ТЧ-1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Пугаревич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А.И. </a:t>
            </a:r>
          </a:p>
          <a:p>
            <a:pPr lvl="0">
              <a:spcBef>
                <a:spcPts val="1000"/>
              </a:spcBef>
              <a:buClr>
                <a:srgbClr val="757575"/>
              </a:buClr>
              <a:buSzPts val="2560"/>
              <a:buFont typeface="Wingdings"/>
              <a:buChar char="v"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Экскурсии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в ж\д организации: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вокзал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ст.Облучье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Эксплуатационное </a:t>
            </a: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локомотивное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депо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Музей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локомотивного</a:t>
            </a:r>
            <a:endParaRPr sz="1800">
              <a:solidFill>
                <a:srgbClr val="000000">
                  <a:lumMod val="75000"/>
                  <a:lumOff val="25000"/>
                </a:srgbClr>
              </a:solidFill>
              <a:latin typeface="Times New Roman"/>
              <a:ea typeface="Times New Roman"/>
              <a:cs typeface="Times New Roman"/>
            </a:endParaRPr>
          </a:p>
          <a:p>
            <a:pPr indent="0" lvl="0" marL="0">
              <a:spcBef>
                <a:spcPts val="1000"/>
              </a:spcBef>
              <a:buNone/>
            </a:pP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депо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учебный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класс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sz="1800">
                <a:solidFill>
                  <a:srgbClr val="000000">
                    <a:lumMod val="75000"/>
                    <a:lumOff val="25000"/>
                  </a:srgbClr>
                </a:solidFill>
                <a:latin typeface="Times New Roman"/>
                <a:ea typeface="Times New Roman"/>
                <a:cs typeface="Times New Roman"/>
              </a:rPr>
              <a:t>ТЧ-1.</a:t>
            </a:r>
          </a:p>
          <a:p>
            <a:endParaRPr b="true" sz="1800">
              <a:solidFill>
                <a:srgbClr val="000000">
                  <a:lumMod val="75000"/>
                  <a:lumOff val="25000"/>
                </a:srgbClr>
              </a:solidFill>
              <a:latin typeface="Trebuchet MS"/>
              <a:ea typeface="Trebuchet MS"/>
              <a:cs typeface="Trebuchet MS"/>
            </a:endParaRPr>
          </a:p>
        </p:txBody>
      </p:sp>
      <p:pic>
        <p:nvPicPr>
          <p:cNvPr hidden="false" id="136" name="Picture 136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4956047" y="3346305"/>
            <a:ext cx="4193391" cy="3072783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7" name="GroupShape 13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39" name="Picture 13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9439" cy="6858000"/>
          </a:xfrm>
          <a:prstGeom prst="rect">
            <a:avLst/>
          </a:prstGeom>
        </p:spPr>
      </p:pic>
      <p:sp>
        <p:nvSpPr>
          <p:cNvPr hidden="false" id="140" name="Shape 140"/>
          <p:cNvSpPr txBox="true"/>
          <p:nvPr isPhoto="false">
            <p:ph idx="0" type="title"/>
          </p:nvPr>
        </p:nvSpPr>
        <p:spPr>
          <a:xfrm flipH="false" flipV="false" rot="0">
            <a:off x="755576" y="274638"/>
            <a:ext cx="7931223" cy="778098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r>
              <a:rPr b="true" i="true" sz="24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СЕТЕВОЕ ВЗАИМОДЕЙСТВИЕ</a:t>
            </a:r>
            <a:endParaRPr sz="2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hidden="false" id="142" name="Picture 142"/>
          <p:cNvPicPr preferRelativeResize="true"/>
          <p:nvPr isPhoto="false">
            <p:ph idx="1" type="body"/>
          </p:nvPr>
        </p:nvPicPr>
        <p:blipFill>
          <a:blip r:embed="rId2"/>
          <a:stretch/>
        </p:blipFill>
        <p:spPr>
          <a:xfrm flipH="false" flipV="false" rot="0">
            <a:off x="624620" y="1391199"/>
            <a:ext cx="2369791" cy="5073650"/>
          </a:xfrm>
          <a:prstGeom prst="rect">
            <a:avLst/>
          </a:prstGeom>
        </p:spPr>
      </p:pic>
      <p:sp>
        <p:nvSpPr>
          <p:cNvPr hidden="false" id="143" name="Shape 143"/>
          <p:cNvSpPr txBox="false"/>
          <p:nvPr isPhoto="false"/>
        </p:nvSpPr>
        <p:spPr>
          <a:xfrm flipH="false" flipV="false" rot="0">
            <a:off x="3793514" y="1931560"/>
            <a:ext cx="5142974" cy="3560299"/>
          </a:xfrm>
          <a:prstGeom prst="rect">
            <a:avLst/>
          </a:prstGeom>
          <a:blipFill>
            <a:blip r:embed="rId3"/>
            <a:stretch/>
          </a:blipFill>
        </p:spPr>
        <p:txBody>
          <a:bodyPr bIns="45720" lIns="91440" rIns="91440" tIns="45720">
            <a:noAutofit/>
          </a:bodyPr>
          <a:p>
            <a:pPr algn="ctr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MyOffice-CoreFramework-Windows/35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2026-03-19T01:50:49Z</dcterms:created>
  <dcterms:modified xsi:type="dcterms:W3CDTF">2026-03-19T01:50:49Z</dcterms:modified>
</cp:coreProperties>
</file>